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87" r:id="rId3"/>
    <p:sldId id="258" r:id="rId4"/>
    <p:sldId id="259" r:id="rId5"/>
    <p:sldId id="260" r:id="rId6"/>
    <p:sldId id="261" r:id="rId7"/>
    <p:sldId id="283" r:id="rId8"/>
    <p:sldId id="284" r:id="rId9"/>
    <p:sldId id="262" r:id="rId10"/>
    <p:sldId id="263" r:id="rId11"/>
    <p:sldId id="264" r:id="rId12"/>
    <p:sldId id="265" r:id="rId13"/>
    <p:sldId id="266" r:id="rId14"/>
    <p:sldId id="267" r:id="rId15"/>
    <p:sldId id="285" r:id="rId16"/>
    <p:sldId id="268" r:id="rId17"/>
    <p:sldId id="269" r:id="rId18"/>
    <p:sldId id="272" r:id="rId19"/>
    <p:sldId id="270" r:id="rId20"/>
    <p:sldId id="271" r:id="rId21"/>
    <p:sldId id="273" r:id="rId22"/>
    <p:sldId id="286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AAA10-2AFB-4405-99AE-774A7677121B}" type="datetimeFigureOut">
              <a:rPr lang="en-GB" smtClean="0"/>
              <a:t>28/02/2011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70BB0-6F1A-419D-A54D-3960692C292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74001C6-A190-47AE-9748-D450A0F76CE0}" type="datetimeFigureOut">
              <a:rPr lang="en-US"/>
              <a:pPr>
                <a:defRPr/>
              </a:pPr>
              <a:t>2/28/2011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F453878-7FFF-45B4-AC21-7A1B71C5C0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A30DC-FCCE-403D-9B0C-83BA95DEE193}" type="datetime4">
              <a:rPr lang="en-GB"/>
              <a:pPr>
                <a:defRPr/>
              </a:pPr>
              <a:t>28 February 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0D09C-F380-4BBC-96DA-FCAEA99ED8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36547-3DF2-447A-B2CA-BE9C03FEDCE2}" type="datetime4">
              <a:rPr lang="en-GB"/>
              <a:pPr>
                <a:defRPr/>
              </a:pPr>
              <a:t>28 February 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58D69-4020-4ADD-A90B-1525021285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5FC4E-706C-4FC0-B238-CC3B8CE8899B}" type="datetime4">
              <a:rPr lang="en-GB"/>
              <a:pPr>
                <a:defRPr/>
              </a:pPr>
              <a:t>28 February 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0CBE7-6508-4765-B6BB-73ACEBF39C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696D0-BD29-48CC-8960-24E629A660FF}" type="datetime4">
              <a:rPr lang="en-GB"/>
              <a:pPr>
                <a:defRPr/>
              </a:pPr>
              <a:t>28 February 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80CB9-78B6-452C-A127-9D83B48831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C2ACA-4693-415F-9505-A59F8D00756D}" type="datetime4">
              <a:rPr lang="en-GB"/>
              <a:pPr>
                <a:defRPr/>
              </a:pPr>
              <a:t>28 February 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B1BD3-1132-4BC8-892C-1337FE6A74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A5EE5-DF4B-4B51-9298-73FE78413023}" type="datetime4">
              <a:rPr lang="en-GB"/>
              <a:pPr>
                <a:defRPr/>
              </a:pPr>
              <a:t>28 February 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75C5D-1AEC-404A-8105-D0596FDEBA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B6F5C-9A57-4C04-8633-485D3B4E8E5B}" type="datetime4">
              <a:rPr lang="en-GB"/>
              <a:pPr>
                <a:defRPr/>
              </a:pPr>
              <a:t>28 February 2011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FFBF9-2AB1-4116-BBD1-B295D45262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0A838-C2E7-40F3-B48F-C2262E091F74}" type="datetime4">
              <a:rPr lang="en-GB"/>
              <a:pPr>
                <a:defRPr/>
              </a:pPr>
              <a:t>28 February 2011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31043-2515-46FD-BFFB-5D394B26A8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93334-CBED-41D0-B6B0-60B193414958}" type="datetime4">
              <a:rPr lang="en-GB"/>
              <a:pPr>
                <a:defRPr/>
              </a:pPr>
              <a:t>28 February 2011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E101D-B8B1-4E50-AA23-233E63D2AB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7EDFA-0378-487F-9F4F-7578418CB391}" type="datetime4">
              <a:rPr lang="en-GB"/>
              <a:pPr>
                <a:defRPr/>
              </a:pPr>
              <a:t>28 February 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E4CD8-4726-4CB3-8E40-C3EC449ADE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6831C-4213-44D4-96D9-11B3405C98B9}" type="datetime4">
              <a:rPr lang="en-GB"/>
              <a:pPr>
                <a:defRPr/>
              </a:pPr>
              <a:t>28 February 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09EFA-03F3-428B-8661-E8BFCF8113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16E462-6AF2-4A3A-8AC6-D1B975E33B0C}" type="datetime4">
              <a:rPr lang="en-GB"/>
              <a:pPr>
                <a:defRPr/>
              </a:pPr>
              <a:t>28 February 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E3B50C-0070-4D94-9E8A-CA16C03697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c.uk/" TargetMode="External"/><Relationship Id="rId2" Type="http://schemas.openxmlformats.org/officeDocument/2006/relationships/hyperlink" Target="http://www.internic.ne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aaho.com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mainnamebuyersguide.com/" TargetMode="External"/><Relationship Id="rId2" Type="http://schemas.openxmlformats.org/officeDocument/2006/relationships/hyperlink" Target="http://bulkurl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egister.md/register_home.jsp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c.uk/ref/drs.html" TargetMode="External"/><Relationship Id="rId2" Type="http://schemas.openxmlformats.org/officeDocument/2006/relationships/hyperlink" Target="http://www.icann.org/udrp/udrp.htm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c.org/software/bind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dename.freeserve.co.uk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rt.ac.uk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ckspace.co.uk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ot-servers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Domain names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Dr Jim Briggs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WUCM1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E7BA7C-2141-47DE-8A15-3C3C7BE9EC3E}" type="slidenum">
              <a:rPr lang="en-GB" smtClean="0"/>
              <a:pPr>
                <a:defRPr/>
              </a:pPr>
              <a:t>1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Rules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Within each domain:</a:t>
            </a:r>
          </a:p>
          <a:p>
            <a:pPr lvl="1" eaLnBrk="1" hangingPunct="1"/>
            <a:r>
              <a:rPr lang="en-GB" smtClean="0"/>
              <a:t>The rules for allocating names etc. are up to the domain administrator, e.g.: </a:t>
            </a:r>
          </a:p>
          <a:p>
            <a:pPr lvl="2" eaLnBrk="1" hangingPunct="1"/>
            <a:r>
              <a:rPr lang="en-GB" smtClean="0"/>
              <a:t>InterNIC (</a:t>
            </a:r>
            <a:r>
              <a:rPr lang="en-GB" smtClean="0">
                <a:hlinkClick r:id="rId2"/>
              </a:rPr>
              <a:t>http://www.internic.net/</a:t>
            </a:r>
            <a:r>
              <a:rPr lang="en-GB" smtClean="0"/>
              <a:t>) administers the .COM, .NET and .ORG domains</a:t>
            </a:r>
          </a:p>
          <a:p>
            <a:pPr lvl="2" eaLnBrk="1" hangingPunct="1"/>
            <a:r>
              <a:rPr lang="en-GB" smtClean="0"/>
              <a:t>Nominet.uk (</a:t>
            </a:r>
            <a:r>
              <a:rPr lang="en-GB" smtClean="0">
                <a:hlinkClick r:id="rId3"/>
              </a:rPr>
              <a:t>http://www.nic.uk/</a:t>
            </a:r>
            <a:r>
              <a:rPr lang="en-GB" smtClean="0"/>
              <a:t>) is the registry for most .UK domain names, CO.UK, ORG.UK, etc. </a:t>
            </a:r>
          </a:p>
          <a:p>
            <a:pPr lvl="1" eaLnBrk="1" hangingPunct="1"/>
            <a:r>
              <a:rPr lang="en-GB" smtClean="0"/>
              <a:t>The domain administrator can delegate parts of the domain to ease management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WUCM1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D46F3A-0E8D-4481-ABE6-C8DDF026A720}" type="slidenum">
              <a:rPr lang="en-GB" smtClean="0"/>
              <a:pPr>
                <a:defRPr/>
              </a:pPr>
              <a:t>10</a:t>
            </a:fld>
            <a:endParaRPr lang="en-GB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Zones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GB" dirty="0" smtClean="0"/>
              <a:t>The billions of resource records in the DNS directory are split into millions of files called zones</a:t>
            </a:r>
          </a:p>
          <a:p>
            <a:pPr eaLnBrk="1" hangingPunct="1">
              <a:defRPr/>
            </a:pPr>
            <a:r>
              <a:rPr lang="en-GB" dirty="0" smtClean="0"/>
              <a:t>Zones are kept on </a:t>
            </a:r>
            <a:r>
              <a:rPr lang="en-GB" b="1" dirty="0" smtClean="0"/>
              <a:t>authoritative</a:t>
            </a:r>
            <a:r>
              <a:rPr lang="en-GB" dirty="0" smtClean="0"/>
              <a:t> servers which answer DNS queries</a:t>
            </a:r>
          </a:p>
          <a:p>
            <a:pPr eaLnBrk="1" hangingPunct="1">
              <a:defRPr/>
            </a:pPr>
            <a:r>
              <a:rPr lang="en-GB" b="1" dirty="0" smtClean="0"/>
              <a:t>Caching</a:t>
            </a:r>
            <a:r>
              <a:rPr lang="en-GB" dirty="0" smtClean="0"/>
              <a:t> servers simply query the authoritative servers and cache any replies </a:t>
            </a:r>
          </a:p>
          <a:p>
            <a:pPr eaLnBrk="1" hangingPunct="1">
              <a:defRPr/>
            </a:pPr>
            <a:r>
              <a:rPr lang="en-GB" dirty="0" smtClean="0"/>
              <a:t>Name servers can be both authoritative and caching for different zones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WUCM1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3C33A9-CC95-44B3-AE4A-12BE090BD7BC}" type="slidenum">
              <a:rPr lang="en-GB" smtClean="0"/>
              <a:pPr>
                <a:defRPr/>
              </a:pPr>
              <a:t>11</a:t>
            </a:fld>
            <a:endParaRPr lang="en-GB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Delegation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WUCM1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065B4C-A586-44C0-844C-E37898929647}" type="slidenum">
              <a:rPr lang="en-GB" smtClean="0"/>
              <a:pPr>
                <a:defRPr/>
              </a:pPr>
              <a:t>12</a:t>
            </a:fld>
            <a:endParaRPr lang="en-GB" smtClean="0"/>
          </a:p>
        </p:txBody>
      </p:sp>
      <p:pic>
        <p:nvPicPr>
          <p:cNvPr id="13317" name="Picture 4" descr="D:\Words\BSc\wucmi\wucmi05\pictures\ZoneDNS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63" y="1143000"/>
            <a:ext cx="7086600" cy="528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DNS servers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DNS servers</a:t>
            </a:r>
          </a:p>
          <a:p>
            <a:pPr lvl="1" eaLnBrk="1" hangingPunct="1"/>
            <a:r>
              <a:rPr lang="en-GB" smtClean="0"/>
              <a:t>Most are authoritative for just one or a few zones</a:t>
            </a:r>
          </a:p>
          <a:p>
            <a:pPr lvl="1" eaLnBrk="1" hangingPunct="1"/>
            <a:r>
              <a:rPr lang="en-GB" smtClean="0"/>
              <a:t>Larger servers may be authoritative for many thousands of zones</a:t>
            </a:r>
          </a:p>
          <a:p>
            <a:pPr eaLnBrk="1" hangingPunct="1"/>
            <a:r>
              <a:rPr lang="en-GB" smtClean="0"/>
              <a:t>Can be many authoritative servers for a zone</a:t>
            </a:r>
          </a:p>
          <a:p>
            <a:pPr lvl="1" eaLnBrk="1" hangingPunct="1"/>
            <a:r>
              <a:rPr lang="en-GB" smtClean="0"/>
              <a:t>One would be the primary master name server</a:t>
            </a:r>
          </a:p>
          <a:p>
            <a:pPr lvl="2" eaLnBrk="1" hangingPunct="1"/>
            <a:r>
              <a:rPr lang="en-GB" smtClean="0"/>
              <a:t>loads from a zone file</a:t>
            </a:r>
          </a:p>
          <a:p>
            <a:pPr lvl="1" eaLnBrk="1" hangingPunct="1"/>
            <a:r>
              <a:rPr lang="en-GB" smtClean="0"/>
              <a:t>The rest are slave servers </a:t>
            </a:r>
          </a:p>
          <a:p>
            <a:pPr lvl="2" eaLnBrk="1" hangingPunct="1"/>
            <a:r>
              <a:rPr lang="en-GB" smtClean="0"/>
              <a:t>load from the primary server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WUCM1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279AC-C999-48A4-9963-EE881D604CDA}" type="slidenum">
              <a:rPr lang="en-GB" smtClean="0"/>
              <a:pPr>
                <a:defRPr/>
              </a:pPr>
              <a:t>13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Resolvers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DNS clients that access name servers on behalf of user applications, e.g. web browsers</a:t>
            </a:r>
          </a:p>
          <a:p>
            <a:pPr eaLnBrk="1" hangingPunct="1"/>
            <a:r>
              <a:rPr lang="en-GB" smtClean="0"/>
              <a:t>Resolvers</a:t>
            </a:r>
          </a:p>
          <a:p>
            <a:pPr lvl="1" eaLnBrk="1" hangingPunct="1"/>
            <a:r>
              <a:rPr lang="en-GB" smtClean="0"/>
              <a:t>Query a name server</a:t>
            </a:r>
          </a:p>
          <a:p>
            <a:pPr lvl="1" eaLnBrk="1" hangingPunct="1"/>
            <a:r>
              <a:rPr lang="en-GB" smtClean="0"/>
              <a:t>Interpret the response</a:t>
            </a:r>
          </a:p>
          <a:p>
            <a:pPr lvl="1" eaLnBrk="1" hangingPunct="1"/>
            <a:r>
              <a:rPr lang="en-GB" smtClean="0"/>
              <a:t>Return the IP address to the user application</a:t>
            </a:r>
          </a:p>
          <a:p>
            <a:pPr eaLnBrk="1" hangingPunct="1"/>
            <a:r>
              <a:rPr lang="en-GB" smtClean="0"/>
              <a:t>Resolvers must know at least one DNS server</a:t>
            </a:r>
          </a:p>
          <a:p>
            <a:pPr lvl="1" eaLnBrk="1" hangingPunct="1"/>
            <a:r>
              <a:rPr lang="en-GB" smtClean="0"/>
              <a:t> e.g. as set up under Windows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WUCM1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C0D96A-D658-4338-B15E-A5473F80B32B}" type="slidenum">
              <a:rPr lang="en-GB" smtClean="0"/>
              <a:pPr>
                <a:defRPr/>
              </a:pPr>
              <a:t>14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Example configuration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WUCM1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A557F3-18C1-48F3-A60D-76E1991E742D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1557338"/>
            <a:ext cx="4406900" cy="440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Querying a domain name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Assume that your web browser wants to look up a page on </a:t>
            </a:r>
            <a:r>
              <a:rPr lang="en-GB" i="1" smtClean="0"/>
              <a:t>sunsite.ic.ac.uk</a:t>
            </a:r>
            <a:r>
              <a:rPr lang="en-GB" smtClean="0"/>
              <a:t> </a:t>
            </a:r>
          </a:p>
          <a:p>
            <a:pPr lvl="1" eaLnBrk="1" hangingPunct="1"/>
            <a:r>
              <a:rPr lang="en-GB" smtClean="0"/>
              <a:t>The resolver will contact the name server and send it a recursive query to resolve </a:t>
            </a:r>
            <a:r>
              <a:rPr lang="en-GB" i="1" smtClean="0"/>
              <a:t>sunsite.ic.ac.uk</a:t>
            </a:r>
            <a:r>
              <a:rPr lang="en-GB" smtClean="0"/>
              <a:t> </a:t>
            </a:r>
          </a:p>
          <a:p>
            <a:pPr lvl="1" eaLnBrk="1" hangingPunct="1"/>
            <a:r>
              <a:rPr lang="en-GB" smtClean="0"/>
              <a:t>If name server has </a:t>
            </a:r>
            <a:r>
              <a:rPr lang="en-GB" i="1" smtClean="0"/>
              <a:t>sunsite.ic.ac.uk</a:t>
            </a:r>
            <a:r>
              <a:rPr lang="en-GB" smtClean="0"/>
              <a:t> in its cache, it will return the address</a:t>
            </a:r>
          </a:p>
          <a:p>
            <a:pPr lvl="1" eaLnBrk="1" hangingPunct="1"/>
            <a:r>
              <a:rPr lang="en-GB" smtClean="0"/>
              <a:t>If it doesn't, it will send a series of iterative queries to allow it to resolve the name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WUCM1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BF0803-110F-4538-A9A9-2B429CA24208}" type="slidenum">
              <a:rPr lang="en-GB" smtClean="0"/>
              <a:pPr>
                <a:defRPr/>
              </a:pPr>
              <a:t>16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Iterative queries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dirty="0" smtClean="0"/>
              <a:t>It will ask a root name server for the address of name servers for the </a:t>
            </a:r>
            <a:r>
              <a:rPr lang="en-GB" i="1" dirty="0" smtClean="0"/>
              <a:t>.</a:t>
            </a:r>
            <a:r>
              <a:rPr lang="en-GB" i="1" dirty="0" err="1" smtClean="0"/>
              <a:t>uk</a:t>
            </a:r>
            <a:r>
              <a:rPr lang="en-GB" i="1" dirty="0" smtClean="0"/>
              <a:t> </a:t>
            </a:r>
            <a:r>
              <a:rPr lang="en-GB" dirty="0" smtClean="0"/>
              <a:t>domain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dirty="0" smtClean="0"/>
              <a:t>It will ask one of those name servers for address of the servers for </a:t>
            </a:r>
            <a:r>
              <a:rPr lang="en-GB" i="1" dirty="0" smtClean="0"/>
              <a:t>.</a:t>
            </a:r>
            <a:r>
              <a:rPr lang="en-GB" i="1" dirty="0" err="1" smtClean="0"/>
              <a:t>ac.uk</a:t>
            </a:r>
            <a:endParaRPr lang="en-GB" i="1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dirty="0" smtClean="0"/>
              <a:t>It will ask one of those name servers for address of the servers for </a:t>
            </a:r>
            <a:r>
              <a:rPr lang="en-GB" i="1" dirty="0" smtClean="0"/>
              <a:t>.</a:t>
            </a:r>
            <a:r>
              <a:rPr lang="en-GB" i="1" dirty="0" err="1" smtClean="0"/>
              <a:t>ic.ac.uk</a:t>
            </a:r>
            <a:endParaRPr lang="en-GB" i="1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dirty="0" smtClean="0"/>
              <a:t>It will ask one of those name servers for the address of </a:t>
            </a:r>
            <a:r>
              <a:rPr lang="en-GB" i="1" dirty="0" smtClean="0"/>
              <a:t>sunsite.ic.ac.uk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dirty="0" smtClean="0"/>
              <a:t>If it already knows the address of a server it can short-circuit the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WUCM1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22A367-23A3-434C-B95B-21A7AE47129B}" type="slidenum">
              <a:rPr lang="en-GB" smtClean="0"/>
              <a:pPr>
                <a:defRPr/>
              </a:pPr>
              <a:t>17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WUCM1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725C85-A3C8-4E61-8F13-749FBABCEA39}" type="slidenum">
              <a:rPr lang="en-GB"/>
              <a:pPr>
                <a:defRPr/>
              </a:pPr>
              <a:t>18</a:t>
            </a:fld>
            <a:endParaRPr lang="en-GB"/>
          </a:p>
        </p:txBody>
      </p:sp>
      <p:pic>
        <p:nvPicPr>
          <p:cNvPr id="19460" name="Picture 4" descr="D:\Words\BSc\wucmi\wucmi05\pictures\ResolveDNS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88" y="0"/>
            <a:ext cx="6215062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Time to live (TTL)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Whenever a name is resolved, the authoritative name server annotates it with a "time to live" (TTL)</a:t>
            </a:r>
          </a:p>
          <a:p>
            <a:pPr eaLnBrk="1" hangingPunct="1"/>
            <a:r>
              <a:rPr lang="en-GB" smtClean="0"/>
              <a:t>A caching server will only cache the entry (if it can) for that length of time</a:t>
            </a:r>
          </a:p>
          <a:p>
            <a:pPr eaLnBrk="1" hangingPunct="1"/>
            <a:r>
              <a:rPr lang="en-GB" smtClean="0"/>
              <a:t>After that it will redo a full resolution   </a:t>
            </a:r>
          </a:p>
          <a:p>
            <a:pPr eaLnBrk="1" hangingPunct="1"/>
            <a:r>
              <a:rPr lang="en-GB" smtClean="0"/>
              <a:t>This means that changes to addresses eventually get noticed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WUCM1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ECEBB-E72F-45ED-A918-C8D523BFE261}" type="slidenum">
              <a:rPr lang="en-GB" smtClean="0"/>
              <a:pPr>
                <a:defRPr/>
              </a:pPr>
              <a:t>19</a:t>
            </a:fld>
            <a:endParaRPr lang="en-GB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From the Internet's perspective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WUCM1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4733A7-A824-4822-88D2-D9BAC742C6B1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DNS failure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GB" dirty="0" smtClean="0"/>
              <a:t>The resolver will wait 5 seconds for a response from a name server</a:t>
            </a:r>
          </a:p>
          <a:p>
            <a:pPr eaLnBrk="1" hangingPunct="1">
              <a:defRPr/>
            </a:pPr>
            <a:r>
              <a:rPr lang="en-GB" dirty="0" smtClean="0"/>
              <a:t>If there is no reply within that time, it will try another name server</a:t>
            </a:r>
          </a:p>
          <a:p>
            <a:pPr eaLnBrk="1" hangingPunct="1">
              <a:defRPr/>
            </a:pPr>
            <a:r>
              <a:rPr lang="en-GB" dirty="0" smtClean="0"/>
              <a:t>Once it has tried and failed on all the servers it knows, it tries again with longer timeouts  </a:t>
            </a:r>
          </a:p>
          <a:p>
            <a:pPr eaLnBrk="1" hangingPunct="1">
              <a:defRPr/>
            </a:pPr>
            <a:r>
              <a:rPr lang="en-GB" dirty="0" smtClean="0"/>
              <a:t>Limit to the number of retries (normally 3)</a:t>
            </a:r>
          </a:p>
          <a:p>
            <a:pPr eaLnBrk="1" hangingPunct="1">
              <a:defRPr/>
            </a:pPr>
            <a:r>
              <a:rPr lang="en-GB" dirty="0" smtClean="0"/>
              <a:t>Normally, your resolver will give up after 75-80 seconds with a message like "host name lookup failure"</a:t>
            </a:r>
          </a:p>
          <a:p>
            <a:pPr eaLnBrk="1" hangingPunct="1">
              <a:defRPr/>
            </a:pPr>
            <a:r>
              <a:rPr lang="en-GB" dirty="0" smtClean="0"/>
              <a:t>The application software (e.g. browser) will decide how to report this to the user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WUCM1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AF2A1-8F69-45BF-8830-04FFCDFF92BB}" type="slidenum">
              <a:rPr lang="en-GB" smtClean="0"/>
              <a:pPr>
                <a:defRPr/>
              </a:pPr>
              <a:t>20</a:t>
            </a:fld>
            <a:endParaRPr lang="en-GB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Inverse queries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Is the resolution of names from addresses</a:t>
            </a:r>
          </a:p>
          <a:p>
            <a:pPr eaLnBrk="1" hangingPunct="1"/>
            <a:r>
              <a:rPr lang="en-GB" smtClean="0"/>
              <a:t>Uses the .in-addr.arpa domain</a:t>
            </a:r>
          </a:p>
          <a:p>
            <a:pPr lvl="1" eaLnBrk="1" hangingPunct="1"/>
            <a:r>
              <a:rPr lang="en-GB" smtClean="0"/>
              <a:t>e.g. to find name of 148.197.175.1</a:t>
            </a:r>
          </a:p>
          <a:p>
            <a:pPr lvl="1" eaLnBrk="1" hangingPunct="1"/>
            <a:r>
              <a:rPr lang="en-GB" smtClean="0"/>
              <a:t>lookup on 1.175.197.148.in-addr.arpa</a:t>
            </a:r>
          </a:p>
          <a:p>
            <a:pPr eaLnBrk="1" hangingPunct="1"/>
            <a:r>
              <a:rPr lang="en-GB" smtClean="0"/>
              <a:t>Notes</a:t>
            </a:r>
          </a:p>
          <a:p>
            <a:pPr lvl="1" eaLnBrk="1" hangingPunct="1"/>
            <a:r>
              <a:rPr lang="en-GB" smtClean="0"/>
              <a:t>Inverse query not guaranteed</a:t>
            </a:r>
          </a:p>
          <a:p>
            <a:pPr lvl="1" eaLnBrk="1" hangingPunct="1"/>
            <a:r>
              <a:rPr lang="en-GB" smtClean="0"/>
              <a:t>No attempt made to pass query 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WUCM1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2AAD2-A7B6-49C8-A3F8-1883F913F1FE}" type="slidenum">
              <a:rPr lang="en-GB" smtClean="0"/>
              <a:pPr>
                <a:defRPr/>
              </a:pPr>
              <a:t>21</a:t>
            </a:fld>
            <a:endParaRPr lang="en-GB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From the WEBSITE Manager's perspective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WUCM1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99FC2-7931-45D3-96CB-A77BF60625BE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Domain names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You need to do two things</a:t>
            </a:r>
          </a:p>
          <a:p>
            <a:pPr lvl="1" eaLnBrk="1" hangingPunct="1"/>
            <a:r>
              <a:rPr lang="en-GB" smtClean="0"/>
              <a:t>You need to choose a name for your domain</a:t>
            </a:r>
          </a:p>
          <a:p>
            <a:pPr lvl="1" eaLnBrk="1" hangingPunct="1"/>
            <a:r>
              <a:rPr lang="en-GB" smtClean="0"/>
              <a:t>You need to find a parent domain willing to adopt you</a:t>
            </a:r>
          </a:p>
          <a:p>
            <a:pPr eaLnBrk="1" hangingPunct="1"/>
            <a:r>
              <a:rPr lang="en-GB" smtClean="0"/>
              <a:t>Obviously you need to choose a name that is not already taken in the parent domain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WUCM1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7C862-2924-423B-83D7-35D169AD94C1}" type="slidenum">
              <a:rPr lang="en-GB" smtClean="0"/>
              <a:pPr>
                <a:defRPr/>
              </a:pPr>
              <a:t>23</a:t>
            </a:fld>
            <a:endParaRPr lang="en-GB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Choosing a good name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GB" dirty="0" smtClean="0"/>
              <a:t>Keep it short - people will certainly have to remember it and type it </a:t>
            </a:r>
          </a:p>
          <a:p>
            <a:pPr eaLnBrk="1" hangingPunct="1">
              <a:defRPr/>
            </a:pPr>
            <a:r>
              <a:rPr lang="en-GB" dirty="0" smtClean="0"/>
              <a:t>Relate it to</a:t>
            </a:r>
          </a:p>
          <a:p>
            <a:pPr lvl="1" eaLnBrk="1" hangingPunct="1">
              <a:defRPr/>
            </a:pPr>
            <a:r>
              <a:rPr lang="en-GB" dirty="0" smtClean="0"/>
              <a:t>the name of your company</a:t>
            </a:r>
          </a:p>
          <a:p>
            <a:pPr lvl="1" eaLnBrk="1" hangingPunct="1">
              <a:defRPr/>
            </a:pPr>
            <a:r>
              <a:rPr lang="en-GB" dirty="0" smtClean="0"/>
              <a:t>your department</a:t>
            </a:r>
          </a:p>
          <a:p>
            <a:pPr lvl="1" eaLnBrk="1" hangingPunct="1">
              <a:defRPr/>
            </a:pPr>
            <a:r>
              <a:rPr lang="en-GB" dirty="0" smtClean="0"/>
              <a:t>your role - anything to make it memorable</a:t>
            </a:r>
          </a:p>
          <a:p>
            <a:pPr eaLnBrk="1" hangingPunct="1">
              <a:defRPr/>
            </a:pPr>
            <a:r>
              <a:rPr lang="en-GB" dirty="0" smtClean="0"/>
              <a:t>Make it distinct from other names</a:t>
            </a:r>
          </a:p>
          <a:p>
            <a:pPr eaLnBrk="1" hangingPunct="1">
              <a:defRPr/>
            </a:pPr>
            <a:r>
              <a:rPr lang="en-GB" dirty="0" smtClean="0"/>
              <a:t>Don't try to spoof another legitimate name </a:t>
            </a:r>
          </a:p>
          <a:p>
            <a:pPr lvl="1" eaLnBrk="1" hangingPunct="1">
              <a:defRPr/>
            </a:pPr>
            <a:r>
              <a:rPr lang="en-GB" dirty="0" smtClean="0"/>
              <a:t>see </a:t>
            </a:r>
            <a:r>
              <a:rPr lang="en-GB" dirty="0" smtClean="0">
                <a:hlinkClick r:id="rId2"/>
              </a:rPr>
              <a:t>http://www.yaaho.com/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WUCM1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7AEC47-CF46-4048-9649-932EFF3695B9}" type="slidenum">
              <a:rPr lang="en-GB" smtClean="0"/>
              <a:pPr>
                <a:defRPr/>
              </a:pPr>
              <a:t>24</a:t>
            </a:fld>
            <a:endParaRPr lang="en-GB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Registering a domain name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GB" dirty="0" smtClean="0"/>
              <a:t>Most name registration authorities provide a web interface and search</a:t>
            </a:r>
          </a:p>
          <a:p>
            <a:pPr eaLnBrk="1" hangingPunct="1">
              <a:defRPr/>
            </a:pPr>
            <a:r>
              <a:rPr lang="en-GB" dirty="0" smtClean="0"/>
              <a:t>For example:</a:t>
            </a:r>
          </a:p>
          <a:p>
            <a:pPr lvl="1" eaLnBrk="1" hangingPunct="1">
              <a:defRPr/>
            </a:pPr>
            <a:r>
              <a:rPr lang="en-GB" dirty="0" smtClean="0">
                <a:hlinkClick r:id="rId2"/>
              </a:rPr>
              <a:t>http://bulkurl.com/</a:t>
            </a:r>
            <a:r>
              <a:rPr lang="en-GB" dirty="0" smtClean="0"/>
              <a:t> </a:t>
            </a:r>
          </a:p>
          <a:p>
            <a:pPr lvl="1" eaLnBrk="1" hangingPunct="1">
              <a:defRPr/>
            </a:pPr>
            <a:r>
              <a:rPr lang="en-GB" dirty="0" smtClean="0">
                <a:hlinkClick r:id="rId3"/>
              </a:rPr>
              <a:t>http://www.domainnamebuyersguide.com/</a:t>
            </a:r>
            <a:r>
              <a:rPr lang="en-GB" dirty="0" smtClean="0"/>
              <a:t> </a:t>
            </a:r>
          </a:p>
          <a:p>
            <a:pPr lvl="1" eaLnBrk="1" hangingPunct="1">
              <a:defRPr/>
            </a:pPr>
            <a:r>
              <a:rPr lang="en-GB" dirty="0" smtClean="0">
                <a:hlinkClick r:id="rId4"/>
              </a:rPr>
              <a:t>http://www.register.md/register_home.jsp</a:t>
            </a:r>
            <a:r>
              <a:rPr lang="en-GB" dirty="0" smtClean="0"/>
              <a:t> </a:t>
            </a:r>
          </a:p>
          <a:p>
            <a:pPr eaLnBrk="1" hangingPunct="1">
              <a:defRPr/>
            </a:pPr>
            <a:r>
              <a:rPr lang="en-GB" dirty="0" smtClean="0"/>
              <a:t>To register </a:t>
            </a:r>
            <a:r>
              <a:rPr lang="en-GB" i="1" dirty="0" smtClean="0"/>
              <a:t>me.port.ac.uk</a:t>
            </a:r>
            <a:r>
              <a:rPr lang="en-GB" dirty="0" smtClean="0"/>
              <a:t> you need to persuade the </a:t>
            </a:r>
            <a:r>
              <a:rPr lang="en-GB" i="1" dirty="0" smtClean="0"/>
              <a:t>port.ac.uk</a:t>
            </a:r>
            <a:r>
              <a:rPr lang="en-GB" dirty="0" smtClean="0"/>
              <a:t> domain administrator to adopt you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WUCM1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9E67D8-A10A-48B7-85CA-C8648557C4D9}" type="slidenum">
              <a:rPr lang="en-GB" smtClean="0"/>
              <a:pPr>
                <a:defRPr/>
              </a:pPr>
              <a:t>25</a:t>
            </a:fld>
            <a:endParaRPr lang="en-GB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if a name is already taken?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GB" dirty="0" smtClean="0"/>
              <a:t>Choose a different name</a:t>
            </a:r>
          </a:p>
          <a:p>
            <a:pPr eaLnBrk="1" hangingPunct="1">
              <a:defRPr/>
            </a:pPr>
            <a:r>
              <a:rPr lang="en-GB" dirty="0" smtClean="0"/>
              <a:t>Choose a different parent domain</a:t>
            </a:r>
          </a:p>
          <a:p>
            <a:pPr eaLnBrk="1" hangingPunct="1">
              <a:defRPr/>
            </a:pPr>
            <a:r>
              <a:rPr lang="en-GB" dirty="0" smtClean="0"/>
              <a:t>Persuade the owners of the name to give/sell you it</a:t>
            </a:r>
          </a:p>
          <a:p>
            <a:pPr eaLnBrk="1" hangingPunct="1">
              <a:defRPr/>
            </a:pPr>
            <a:r>
              <a:rPr lang="en-GB" dirty="0" smtClean="0"/>
              <a:t>Initiate the Uniform Domain-Name Dispute-Resolution Policy </a:t>
            </a:r>
            <a:br>
              <a:rPr lang="en-GB" dirty="0" smtClean="0"/>
            </a:br>
            <a:r>
              <a:rPr lang="en-GB" dirty="0" smtClean="0"/>
              <a:t>(see </a:t>
            </a:r>
            <a:r>
              <a:rPr lang="en-GB" dirty="0" smtClean="0">
                <a:hlinkClick r:id="rId2"/>
              </a:rPr>
              <a:t>http://www.icann.org/udrp/udrp.htm</a:t>
            </a:r>
            <a:r>
              <a:rPr lang="en-GB" dirty="0" smtClean="0"/>
              <a:t>) </a:t>
            </a:r>
            <a:br>
              <a:rPr lang="en-GB" dirty="0" smtClean="0"/>
            </a:br>
            <a:r>
              <a:rPr lang="en-GB" dirty="0" smtClean="0"/>
              <a:t>(or </a:t>
            </a:r>
            <a:r>
              <a:rPr lang="en-GB" dirty="0" smtClean="0">
                <a:hlinkClick r:id="rId3"/>
              </a:rPr>
              <a:t>http://www.nic.uk/ref/drs.html</a:t>
            </a:r>
            <a:r>
              <a:rPr lang="en-GB" dirty="0" smtClean="0"/>
              <a:t>) </a:t>
            </a:r>
          </a:p>
          <a:p>
            <a:pPr eaLnBrk="1" hangingPunct="1">
              <a:defRPr/>
            </a:pPr>
            <a:r>
              <a:rPr lang="en-GB" dirty="0" smtClean="0"/>
              <a:t>Give up!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WUCM1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B81B04-4ACE-40E7-9B86-D35AF8A421F9}" type="slidenum">
              <a:rPr lang="en-GB" smtClean="0"/>
              <a:pPr>
                <a:defRPr/>
              </a:pPr>
              <a:t>26</a:t>
            </a:fld>
            <a:endParaRPr lang="en-GB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Your own DNS?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To administer your own zone of the DNS, you need to:</a:t>
            </a:r>
          </a:p>
          <a:p>
            <a:pPr lvl="1" eaLnBrk="1" hangingPunct="1"/>
            <a:r>
              <a:rPr lang="en-GB" smtClean="0"/>
              <a:t>Set up a computer as a name server</a:t>
            </a:r>
          </a:p>
          <a:p>
            <a:pPr lvl="1" eaLnBrk="1" hangingPunct="1"/>
            <a:r>
              <a:rPr lang="en-GB" smtClean="0"/>
              <a:t>Get the administrator of your parent domain to delegate authority for your sub-domain to you</a:t>
            </a:r>
          </a:p>
          <a:p>
            <a:pPr eaLnBrk="1" hangingPunct="1"/>
            <a:r>
              <a:rPr lang="en-GB" smtClean="0"/>
              <a:t>DNS software e.g. BIND for Unix</a:t>
            </a:r>
          </a:p>
          <a:p>
            <a:pPr lvl="1" eaLnBrk="1" hangingPunct="1"/>
            <a:r>
              <a:rPr lang="en-GB" smtClean="0">
                <a:hlinkClick r:id="rId2"/>
              </a:rPr>
              <a:t>http://www.isc.org/software/bind </a:t>
            </a:r>
            <a:endParaRPr lang="en-GB" smtClean="0"/>
          </a:p>
          <a:p>
            <a:pPr lvl="1" eaLnBrk="1" hangingPunct="1"/>
            <a:r>
              <a:rPr lang="en-GB" smtClean="0"/>
              <a:t>Windows Server also has DNS software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WUCM1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53FAA-7938-4558-932F-360AFED25EBA}" type="slidenum">
              <a:rPr lang="en-GB" smtClean="0"/>
              <a:pPr>
                <a:defRPr/>
              </a:pPr>
              <a:t>27</a:t>
            </a:fld>
            <a:endParaRPr lang="en-GB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Commercial services 1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Internet Service Providers (ISPs)</a:t>
            </a:r>
          </a:p>
          <a:p>
            <a:pPr lvl="1" eaLnBrk="1" hangingPunct="1"/>
            <a:r>
              <a:rPr lang="en-GB" smtClean="0"/>
              <a:t>Most ISPs include web space and a domain name</a:t>
            </a:r>
          </a:p>
          <a:p>
            <a:pPr lvl="1" eaLnBrk="1" hangingPunct="1"/>
            <a:r>
              <a:rPr lang="en-GB" smtClean="0"/>
              <a:t>DNS entry usually derived from ISP name, e.g.</a:t>
            </a:r>
          </a:p>
          <a:p>
            <a:pPr lvl="2" eaLnBrk="1" hangingPunct="1"/>
            <a:r>
              <a:rPr lang="en-GB" smtClean="0">
                <a:hlinkClick r:id="rId2"/>
              </a:rPr>
              <a:t>www.nodename.freeserve.co.uk</a:t>
            </a:r>
            <a:r>
              <a:rPr lang="en-GB" smtClean="0"/>
              <a:t> </a:t>
            </a:r>
          </a:p>
          <a:p>
            <a:pPr lvl="1" eaLnBrk="1" hangingPunct="1"/>
            <a:r>
              <a:rPr lang="en-GB" smtClean="0"/>
              <a:t>Intended for private use (generally)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WUCM1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2F361-0C82-4861-9396-15A2D9D54B70}" type="slidenum">
              <a:rPr lang="en-GB" smtClean="0"/>
              <a:pPr>
                <a:defRPr/>
              </a:pPr>
              <a:t>28</a:t>
            </a:fld>
            <a:endParaRPr lang="en-GB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Commercial services 2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GB" dirty="0" smtClean="0"/>
              <a:t>Web hosting companies</a:t>
            </a:r>
          </a:p>
          <a:p>
            <a:pPr eaLnBrk="1" hangingPunct="1">
              <a:defRPr/>
            </a:pPr>
            <a:r>
              <a:rPr lang="en-GB" dirty="0" smtClean="0"/>
              <a:t>Typical package would include:</a:t>
            </a:r>
          </a:p>
          <a:p>
            <a:pPr lvl="1" eaLnBrk="1" hangingPunct="1">
              <a:defRPr/>
            </a:pPr>
            <a:r>
              <a:rPr lang="en-GB" dirty="0" smtClean="0"/>
              <a:t>Domain name (in a </a:t>
            </a:r>
            <a:r>
              <a:rPr lang="en-GB" dirty="0" err="1" smtClean="0"/>
              <a:t>tld</a:t>
            </a:r>
            <a:r>
              <a:rPr lang="en-GB" dirty="0" smtClean="0"/>
              <a:t>, e.g. .com, </a:t>
            </a:r>
            <a:r>
              <a:rPr lang="en-GB" dirty="0" err="1" smtClean="0"/>
              <a:t>.net</a:t>
            </a:r>
            <a:r>
              <a:rPr lang="en-GB" dirty="0" smtClean="0"/>
              <a:t>, etc.)</a:t>
            </a:r>
          </a:p>
          <a:p>
            <a:pPr lvl="1" eaLnBrk="1" hangingPunct="1">
              <a:defRPr/>
            </a:pPr>
            <a:r>
              <a:rPr lang="en-GB" dirty="0" smtClean="0"/>
              <a:t>Web space</a:t>
            </a:r>
          </a:p>
          <a:p>
            <a:pPr lvl="1" eaLnBrk="1" hangingPunct="1">
              <a:defRPr/>
            </a:pPr>
            <a:r>
              <a:rPr lang="en-GB" dirty="0" smtClean="0"/>
              <a:t>Email accounts</a:t>
            </a:r>
          </a:p>
          <a:p>
            <a:pPr lvl="1" eaLnBrk="1" hangingPunct="1">
              <a:defRPr/>
            </a:pPr>
            <a:r>
              <a:rPr lang="en-GB" dirty="0" smtClean="0"/>
              <a:t>Tools for web page design</a:t>
            </a:r>
          </a:p>
          <a:p>
            <a:pPr lvl="1" eaLnBrk="1" hangingPunct="1">
              <a:defRPr/>
            </a:pPr>
            <a:r>
              <a:rPr lang="en-GB" dirty="0" smtClean="0"/>
              <a:t>Database support – e.g. MySQL or SQL Server</a:t>
            </a:r>
          </a:p>
          <a:p>
            <a:pPr lvl="1" eaLnBrk="1" hangingPunct="1">
              <a:defRPr/>
            </a:pPr>
            <a:r>
              <a:rPr lang="en-GB" dirty="0" smtClean="0"/>
              <a:t>Dynamic page support – e.g. PHP or CGI</a:t>
            </a:r>
          </a:p>
          <a:p>
            <a:pPr lvl="1" eaLnBrk="1" hangingPunct="1">
              <a:defRPr/>
            </a:pPr>
            <a:r>
              <a:rPr lang="en-GB" dirty="0" smtClean="0"/>
              <a:t>Technical support – including backup and restore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WUCM1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029693-AFB0-4CB6-9DD0-62F2A78FC535}" type="slidenum">
              <a:rPr lang="en-GB" smtClean="0"/>
              <a:pPr>
                <a:defRPr/>
              </a:pPr>
              <a:t>29</a:t>
            </a:fld>
            <a:endParaRPr lang="en-GB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Resolving host names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Domain Name Service </a:t>
            </a:r>
          </a:p>
          <a:p>
            <a:pPr lvl="1" eaLnBrk="1" hangingPunct="1"/>
            <a:r>
              <a:rPr lang="en-GB" smtClean="0"/>
              <a:t>DNS maps host names (e.g. </a:t>
            </a:r>
            <a:r>
              <a:rPr lang="en-GB" smtClean="0">
                <a:hlinkClick r:id="rId2"/>
              </a:rPr>
              <a:t>www.port.ac.uk</a:t>
            </a:r>
            <a:r>
              <a:rPr lang="en-GB" smtClean="0"/>
              <a:t>) ...</a:t>
            </a:r>
          </a:p>
          <a:p>
            <a:pPr lvl="1" eaLnBrk="1" hangingPunct="1"/>
            <a:r>
              <a:rPr lang="en-GB" smtClean="0"/>
              <a:t>... to their address (e.g. 148.197.175.1)</a:t>
            </a:r>
          </a:p>
          <a:p>
            <a:pPr lvl="1" eaLnBrk="1" hangingPunct="1"/>
            <a:r>
              <a:rPr lang="en-GB" smtClean="0"/>
              <a:t>Others – e.g. Microsoft WINS or Sun’s NIS</a:t>
            </a:r>
          </a:p>
          <a:p>
            <a:pPr eaLnBrk="1" hangingPunct="1"/>
            <a:r>
              <a:rPr lang="en-GB" smtClean="0"/>
              <a:t>Historically: </a:t>
            </a:r>
          </a:p>
          <a:p>
            <a:pPr lvl="1" eaLnBrk="1" hangingPunct="1"/>
            <a:r>
              <a:rPr lang="en-GB" smtClean="0"/>
              <a:t>Initially (1970s) HOSTS.TXT downloaded by FTP from a computer at Stanford University</a:t>
            </a:r>
          </a:p>
          <a:p>
            <a:pPr lvl="1" eaLnBrk="1" hangingPunct="1"/>
            <a:r>
              <a:rPr lang="en-GB" smtClean="0"/>
              <a:t>Name-to-address mapping of all the (few hundred) hosts on the then ARPAnet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WUCM1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F93BF3-DB19-48CF-BD98-DFCF28307483}" type="slidenum">
              <a:rPr lang="en-GB" smtClean="0"/>
              <a:pPr>
                <a:defRPr/>
              </a:pPr>
              <a:t>3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Commercial services 3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Dedicated and managed server hosts</a:t>
            </a:r>
          </a:p>
          <a:p>
            <a:pPr lvl="1" eaLnBrk="1" hangingPunct="1"/>
            <a:r>
              <a:rPr lang="en-GB" smtClean="0"/>
              <a:t>Server located in a managed environment at a server farm</a:t>
            </a:r>
          </a:p>
          <a:p>
            <a:pPr lvl="1" eaLnBrk="1" hangingPunct="1"/>
            <a:r>
              <a:rPr lang="en-GB" smtClean="0"/>
              <a:t>Supplier provides 24/7 support but you have management authority</a:t>
            </a:r>
          </a:p>
          <a:p>
            <a:pPr lvl="1" eaLnBrk="1" hangingPunct="1"/>
            <a:r>
              <a:rPr lang="en-GB" smtClean="0"/>
              <a:t>Server farms often near major Internet nodes</a:t>
            </a:r>
          </a:p>
          <a:p>
            <a:pPr lvl="1" eaLnBrk="1" hangingPunct="1"/>
            <a:r>
              <a:rPr lang="en-GB" smtClean="0"/>
              <a:t>E.g. </a:t>
            </a:r>
            <a:r>
              <a:rPr lang="en-GB" smtClean="0">
                <a:hlinkClick r:id="rId2"/>
              </a:rPr>
              <a:t>http://www.rackspace.co.uk</a:t>
            </a:r>
            <a:endParaRPr lang="en-GB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WUCM1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C4E0F-A53F-45B3-9DF1-DE3B571DB33E}" type="slidenum">
              <a:rPr lang="en-GB" smtClean="0"/>
              <a:pPr>
                <a:defRPr/>
              </a:pPr>
              <a:t>30</a:t>
            </a:fld>
            <a:endParaRPr lang="en-GB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Summary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We have looked at:</a:t>
            </a:r>
          </a:p>
          <a:p>
            <a:pPr lvl="1" eaLnBrk="1" hangingPunct="1"/>
            <a:r>
              <a:rPr lang="en-GB" smtClean="0"/>
              <a:t>Domain Name System – DNS</a:t>
            </a:r>
          </a:p>
          <a:p>
            <a:pPr lvl="1" eaLnBrk="1" hangingPunct="1"/>
            <a:r>
              <a:rPr lang="en-GB" smtClean="0"/>
              <a:t>Choosing a domain name</a:t>
            </a:r>
          </a:p>
          <a:p>
            <a:pPr lvl="1" eaLnBrk="1" hangingPunct="1"/>
            <a:r>
              <a:rPr lang="en-GB" smtClean="0"/>
              <a:t>Registering a domain name</a:t>
            </a:r>
          </a:p>
          <a:p>
            <a:pPr lvl="1" eaLnBrk="1" hangingPunct="1"/>
            <a:r>
              <a:rPr lang="en-GB" smtClean="0"/>
              <a:t>Setting up a DNS</a:t>
            </a:r>
          </a:p>
          <a:p>
            <a:pPr lvl="1" eaLnBrk="1" hangingPunct="1"/>
            <a:r>
              <a:rPr lang="en-GB" smtClean="0"/>
              <a:t>Commercial services</a:t>
            </a:r>
          </a:p>
          <a:p>
            <a:pPr lvl="2" eaLnBrk="1" hangingPunct="1"/>
            <a:r>
              <a:rPr lang="en-GB" smtClean="0"/>
              <a:t>ISP basic provision</a:t>
            </a:r>
          </a:p>
          <a:p>
            <a:pPr lvl="2" eaLnBrk="1" hangingPunct="1"/>
            <a:r>
              <a:rPr lang="en-GB" smtClean="0"/>
              <a:t>Web hosting companies</a:t>
            </a:r>
          </a:p>
          <a:p>
            <a:pPr lvl="2" eaLnBrk="1" hangingPunct="1"/>
            <a:r>
              <a:rPr lang="en-GB" smtClean="0"/>
              <a:t>Managed server farms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WUCM1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88DEF9-4311-4C39-BB7C-EC47841D62B5}" type="slidenum">
              <a:rPr lang="en-GB" smtClean="0"/>
              <a:pPr>
                <a:defRPr/>
              </a:pPr>
              <a:t>31</a:t>
            </a:fld>
            <a:endParaRPr lang="en-GB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Domain Name System (DNS)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DNS has been used since about 1984 </a:t>
            </a:r>
          </a:p>
          <a:p>
            <a:pPr eaLnBrk="1" hangingPunct="1"/>
            <a:r>
              <a:rPr lang="en-GB" smtClean="0"/>
              <a:t>Designed by Paul Mockapetris, USC </a:t>
            </a:r>
          </a:p>
          <a:p>
            <a:pPr eaLnBrk="1" hangingPunct="1"/>
            <a:r>
              <a:rPr lang="en-GB" smtClean="0"/>
              <a:t>It is a distributed database</a:t>
            </a:r>
          </a:p>
          <a:p>
            <a:pPr lvl="1" eaLnBrk="1" hangingPunct="1"/>
            <a:r>
              <a:rPr lang="en-GB" smtClean="0"/>
              <a:t>Name servers each keep details about some segment of the Internet</a:t>
            </a:r>
          </a:p>
          <a:p>
            <a:pPr lvl="1" eaLnBrk="1" hangingPunct="1"/>
            <a:r>
              <a:rPr lang="en-GB" smtClean="0"/>
              <a:t>Clients called resolvers query the database by means of calls to name servers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WUCM1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04F9B-BAF2-4736-BCBE-796FDB286451}" type="slidenum">
              <a:rPr lang="en-GB" smtClean="0"/>
              <a:pPr>
                <a:defRPr/>
              </a:pPr>
              <a:t>4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Pros and cons of distribution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Resilience (pro)</a:t>
            </a:r>
          </a:p>
          <a:p>
            <a:pPr lvl="1" eaLnBrk="1" hangingPunct="1"/>
            <a:r>
              <a:rPr lang="en-GB" smtClean="0"/>
              <a:t>not reliant on one machine or one file</a:t>
            </a:r>
          </a:p>
          <a:p>
            <a:pPr eaLnBrk="1" hangingPunct="1"/>
            <a:r>
              <a:rPr lang="en-GB" smtClean="0"/>
              <a:t>Performance (pro)</a:t>
            </a:r>
          </a:p>
          <a:p>
            <a:pPr lvl="1" eaLnBrk="1" hangingPunct="1"/>
            <a:r>
              <a:rPr lang="en-GB" smtClean="0"/>
              <a:t>many name servers can be running simultaneously and the load can be balanced among them</a:t>
            </a:r>
          </a:p>
          <a:p>
            <a:pPr eaLnBrk="1" hangingPunct="1"/>
            <a:r>
              <a:rPr lang="en-GB" smtClean="0"/>
              <a:t>Consistency (con)</a:t>
            </a:r>
          </a:p>
          <a:p>
            <a:pPr lvl="1" eaLnBrk="1" hangingPunct="1"/>
            <a:r>
              <a:rPr lang="en-GB" smtClean="0"/>
              <a:t>need to have a mechanism to keep servers consistent</a:t>
            </a:r>
          </a:p>
          <a:p>
            <a:pPr eaLnBrk="1" hangingPunct="1"/>
            <a:endParaRPr lang="en-GB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WUCM1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F6E304-D497-4F33-B593-8D7AAC491699}" type="slidenum">
              <a:rPr lang="en-GB" smtClean="0"/>
              <a:pPr>
                <a:defRPr/>
              </a:pPr>
              <a:t>5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Structure of namespace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Structure of the namespace (and hence the database) is hierarchical</a:t>
            </a:r>
          </a:p>
          <a:p>
            <a:pPr eaLnBrk="1" hangingPunct="1"/>
            <a:r>
              <a:rPr lang="en-GB" smtClean="0"/>
              <a:t>There are logically 13 root name servers (A-M)</a:t>
            </a:r>
          </a:p>
          <a:p>
            <a:pPr lvl="1" eaLnBrk="1" hangingPunct="1"/>
            <a:r>
              <a:rPr lang="en-GB" smtClean="0"/>
              <a:t>most replicated: actually 274</a:t>
            </a:r>
          </a:p>
          <a:p>
            <a:pPr eaLnBrk="1" hangingPunct="1"/>
            <a:r>
              <a:rPr lang="en-GB" smtClean="0"/>
              <a:t>These form the root of an inverted tree of domains</a:t>
            </a:r>
          </a:p>
          <a:p>
            <a:pPr eaLnBrk="1" hangingPunct="1"/>
            <a:r>
              <a:rPr lang="en-GB" smtClean="0"/>
              <a:t>See </a:t>
            </a:r>
            <a:r>
              <a:rPr lang="en-GB" smtClean="0">
                <a:hlinkClick r:id="rId2"/>
              </a:rPr>
              <a:t>http://www.root-servers.org/</a:t>
            </a:r>
            <a:endParaRPr lang="en-GB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WUCM1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6B03B6-4981-498F-9CF8-13CDC72B0477}" type="slidenum">
              <a:rPr lang="en-GB" smtClean="0"/>
              <a:pPr>
                <a:defRPr/>
              </a:pPr>
              <a:t>6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WUCM1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AB538-58A7-4FD2-AFCF-1E22BA27BF1F}" type="slidenum">
              <a:rPr lang="en-GB" smtClean="0"/>
              <a:pPr>
                <a:defRPr/>
              </a:pPr>
              <a:t>7</a:t>
            </a:fld>
            <a:endParaRPr lang="en-GB" smtClean="0"/>
          </a:p>
        </p:txBody>
      </p:sp>
      <p:pic>
        <p:nvPicPr>
          <p:cNvPr id="9" name="Picture 4" descr="D:\Words\BSc\wucmi\wucmi05\pictures\root-servers2.gif"/>
          <p:cNvPicPr>
            <a:picLocks noGrp="1" noChangeAspect="1" noChangeArrowheads="1"/>
          </p:cNvPicPr>
          <p:nvPr>
            <p:ph type="pic" idx="4294967295"/>
          </p:nvPr>
        </p:nvPicPr>
        <p:blipFill>
          <a:blip r:embed="rId2" cstate="print"/>
          <a:srcRect l="458" r="458"/>
          <a:stretch>
            <a:fillRect/>
          </a:stretch>
        </p:blipFill>
        <p:spPr>
          <a:xfrm>
            <a:off x="785813" y="642938"/>
            <a:ext cx="7500937" cy="56261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Current root server locations</a:t>
            </a:r>
          </a:p>
        </p:txBody>
      </p:sp>
      <p:sp>
        <p:nvSpPr>
          <p:cNvPr id="9219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WUCM1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D2082D-4FE5-4A90-A8EE-1D09612F0422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pic>
        <p:nvPicPr>
          <p:cNvPr id="92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196975"/>
            <a:ext cx="8547100" cy="517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Top Level Domains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GB" dirty="0" smtClean="0"/>
              <a:t>Since 1980s, three-letter generic top-level domains (</a:t>
            </a:r>
            <a:r>
              <a:rPr lang="en-GB" dirty="0" err="1" smtClean="0"/>
              <a:t>gTLDs</a:t>
            </a:r>
            <a:r>
              <a:rPr lang="en-GB" dirty="0" smtClean="0"/>
              <a:t>) are .com, </a:t>
            </a:r>
            <a:r>
              <a:rPr lang="en-GB" dirty="0" err="1" smtClean="0"/>
              <a:t>.net</a:t>
            </a:r>
            <a:r>
              <a:rPr lang="en-GB" dirty="0" smtClean="0"/>
              <a:t>, .org</a:t>
            </a:r>
          </a:p>
          <a:p>
            <a:pPr eaLnBrk="1" hangingPunct="1">
              <a:defRPr/>
            </a:pPr>
            <a:r>
              <a:rPr lang="en-GB" dirty="0" smtClean="0"/>
              <a:t>.biz .info .name and .pro added 2001-2002</a:t>
            </a:r>
          </a:p>
          <a:p>
            <a:pPr eaLnBrk="1" hangingPunct="1">
              <a:defRPr/>
            </a:pPr>
            <a:r>
              <a:rPr lang="en-GB" dirty="0" smtClean="0"/>
              <a:t>.</a:t>
            </a:r>
            <a:r>
              <a:rPr lang="en-GB" dirty="0" err="1" smtClean="0"/>
              <a:t>arpa</a:t>
            </a:r>
            <a:r>
              <a:rPr lang="en-GB" dirty="0" smtClean="0"/>
              <a:t> contains Internet infrastructure databases</a:t>
            </a:r>
          </a:p>
          <a:p>
            <a:pPr eaLnBrk="1" hangingPunct="1">
              <a:defRPr/>
            </a:pPr>
            <a:r>
              <a:rPr lang="en-US" dirty="0" smtClean="0"/>
              <a:t>.aero .</a:t>
            </a:r>
            <a:r>
              <a:rPr lang="en-US" dirty="0" err="1" smtClean="0"/>
              <a:t>asia</a:t>
            </a:r>
            <a:r>
              <a:rPr lang="en-US" b="1" dirty="0" smtClean="0"/>
              <a:t> </a:t>
            </a:r>
            <a:r>
              <a:rPr lang="en-US" dirty="0" smtClean="0"/>
              <a:t>.cat</a:t>
            </a:r>
            <a:r>
              <a:rPr lang="en-US" b="1" dirty="0" smtClean="0"/>
              <a:t> </a:t>
            </a:r>
            <a:r>
              <a:rPr lang="en-US" dirty="0" smtClean="0"/>
              <a:t>.coop</a:t>
            </a:r>
            <a:r>
              <a:rPr lang="en-US" b="1" dirty="0" smtClean="0"/>
              <a:t> </a:t>
            </a:r>
            <a:r>
              <a:rPr lang="en-US" dirty="0" smtClean="0"/>
              <a:t>.</a:t>
            </a:r>
            <a:r>
              <a:rPr lang="en-US" dirty="0" err="1" smtClean="0"/>
              <a:t>edu</a:t>
            </a:r>
            <a:r>
              <a:rPr lang="en-US" b="1" dirty="0" smtClean="0"/>
              <a:t> </a:t>
            </a:r>
            <a:r>
              <a:rPr lang="en-US" dirty="0" smtClean="0"/>
              <a:t>.</a:t>
            </a:r>
            <a:r>
              <a:rPr lang="en-US" dirty="0" err="1" smtClean="0"/>
              <a:t>gov</a:t>
            </a:r>
            <a:r>
              <a:rPr lang="en-US" b="1" dirty="0" smtClean="0"/>
              <a:t> </a:t>
            </a:r>
            <a:r>
              <a:rPr lang="en-US" dirty="0" smtClean="0"/>
              <a:t>.</a:t>
            </a:r>
            <a:r>
              <a:rPr lang="en-US" dirty="0" err="1" smtClean="0"/>
              <a:t>int</a:t>
            </a:r>
            <a:r>
              <a:rPr lang="en-US" b="1" dirty="0" smtClean="0"/>
              <a:t> </a:t>
            </a:r>
            <a:r>
              <a:rPr lang="en-US" dirty="0" smtClean="0"/>
              <a:t>.jobs</a:t>
            </a:r>
            <a:r>
              <a:rPr lang="en-US" b="1" dirty="0" smtClean="0"/>
              <a:t> </a:t>
            </a:r>
            <a:r>
              <a:rPr lang="en-US" dirty="0" smtClean="0"/>
              <a:t>.mil</a:t>
            </a:r>
            <a:r>
              <a:rPr lang="en-US" b="1" dirty="0" smtClean="0"/>
              <a:t> </a:t>
            </a:r>
            <a:br>
              <a:rPr lang="en-US" b="1" dirty="0" smtClean="0"/>
            </a:br>
            <a:r>
              <a:rPr lang="en-US" dirty="0" smtClean="0"/>
              <a:t>.</a:t>
            </a:r>
            <a:r>
              <a:rPr lang="en-US" dirty="0" err="1" smtClean="0"/>
              <a:t>mobi</a:t>
            </a:r>
            <a:r>
              <a:rPr lang="en-US" b="1" dirty="0" smtClean="0"/>
              <a:t> </a:t>
            </a:r>
            <a:r>
              <a:rPr lang="en-US" dirty="0" smtClean="0"/>
              <a:t>.museum</a:t>
            </a:r>
            <a:r>
              <a:rPr lang="en-US" b="1" dirty="0" smtClean="0"/>
              <a:t> </a:t>
            </a:r>
            <a:r>
              <a:rPr lang="en-US" dirty="0" smtClean="0"/>
              <a:t>.</a:t>
            </a:r>
            <a:r>
              <a:rPr lang="en-US" dirty="0" err="1" smtClean="0"/>
              <a:t>tel</a:t>
            </a:r>
            <a:r>
              <a:rPr lang="en-US" b="1" dirty="0" smtClean="0"/>
              <a:t> </a:t>
            </a:r>
            <a:r>
              <a:rPr lang="en-US" dirty="0" smtClean="0"/>
              <a:t>.travel are "sponsored" TLDs</a:t>
            </a: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Two-letter country code top-level domains (</a:t>
            </a:r>
            <a:r>
              <a:rPr lang="en-GB" dirty="0" err="1" smtClean="0"/>
              <a:t>ccTLDs</a:t>
            </a:r>
            <a:r>
              <a:rPr lang="en-GB" dirty="0" smtClean="0"/>
              <a:t>) - ISO 3166-1 codes</a:t>
            </a:r>
          </a:p>
          <a:p>
            <a:pPr lvl="1" eaLnBrk="1" hangingPunct="1">
              <a:defRPr/>
            </a:pPr>
            <a:r>
              <a:rPr lang="en-GB" dirty="0" smtClean="0"/>
              <a:t>.</a:t>
            </a:r>
            <a:r>
              <a:rPr lang="en-GB" dirty="0" err="1" smtClean="0"/>
              <a:t>gb</a:t>
            </a:r>
            <a:r>
              <a:rPr lang="en-GB" dirty="0" smtClean="0"/>
              <a:t> versus .</a:t>
            </a:r>
            <a:r>
              <a:rPr lang="en-GB" dirty="0" err="1" smtClean="0"/>
              <a:t>uk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WUCM1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F76F4-CC41-43EC-81CD-402DEE791150}" type="slidenum">
              <a:rPr lang="en-GB" smtClean="0"/>
              <a:pPr>
                <a:defRPr/>
              </a:pPr>
              <a:t>9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1298</Words>
  <Application>Microsoft Office PowerPoint</Application>
  <PresentationFormat>On-screen Show (4:3)</PresentationFormat>
  <Paragraphs>228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Domain names</vt:lpstr>
      <vt:lpstr>From the Internet's perspective</vt:lpstr>
      <vt:lpstr>Resolving host names </vt:lpstr>
      <vt:lpstr>Domain Name System (DNS) </vt:lpstr>
      <vt:lpstr>Pros and cons of distribution </vt:lpstr>
      <vt:lpstr>Structure of namespace </vt:lpstr>
      <vt:lpstr>Slide 7</vt:lpstr>
      <vt:lpstr>Current root server locations</vt:lpstr>
      <vt:lpstr>Top Level Domains</vt:lpstr>
      <vt:lpstr>Rules</vt:lpstr>
      <vt:lpstr>Zones</vt:lpstr>
      <vt:lpstr>Delegation</vt:lpstr>
      <vt:lpstr>DNS servers</vt:lpstr>
      <vt:lpstr>Resolvers</vt:lpstr>
      <vt:lpstr>Example configuration</vt:lpstr>
      <vt:lpstr>Querying a domain name</vt:lpstr>
      <vt:lpstr>Iterative queries</vt:lpstr>
      <vt:lpstr>Slide 18</vt:lpstr>
      <vt:lpstr>Time to live (TTL)</vt:lpstr>
      <vt:lpstr>DNS failure</vt:lpstr>
      <vt:lpstr>Inverse queries</vt:lpstr>
      <vt:lpstr>From the WEBSITE Manager's perspective</vt:lpstr>
      <vt:lpstr>Domain names</vt:lpstr>
      <vt:lpstr>Choosing a good name</vt:lpstr>
      <vt:lpstr>Registering a domain name</vt:lpstr>
      <vt:lpstr>What if a name is already taken?</vt:lpstr>
      <vt:lpstr>Your own DNS?</vt:lpstr>
      <vt:lpstr>Commercial services 1</vt:lpstr>
      <vt:lpstr>Commercial services 2</vt:lpstr>
      <vt:lpstr>Commercial services 3</vt:lpstr>
      <vt:lpstr>Summary</vt:lpstr>
    </vt:vector>
  </TitlesOfParts>
  <Company>University of Portsmouth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Domain names</dc:title>
  <dc:creator>Jim Briggs</dc:creator>
  <cp:lastModifiedBy>Jim Briggs</cp:lastModifiedBy>
  <cp:revision>17</cp:revision>
  <dcterms:created xsi:type="dcterms:W3CDTF">2008-03-06T11:09:47Z</dcterms:created>
  <dcterms:modified xsi:type="dcterms:W3CDTF">2011-02-28T10:11:29Z</dcterms:modified>
</cp:coreProperties>
</file>